
<file path=[Content_Types].xml><?xml version="1.0" encoding="utf-8"?>
<Types xmlns="http://schemas.openxmlformats.org/package/2006/content-types">
  <Default Extension="fntdata" ContentType="application/x-fontdata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69" r:id="rId5"/>
    <p:sldId id="259" r:id="rId6"/>
    <p:sldId id="268" r:id="rId7"/>
    <p:sldId id="270" r:id="rId8"/>
    <p:sldId id="271" r:id="rId9"/>
    <p:sldId id="274" r:id="rId10"/>
    <p:sldId id="272" r:id="rId11"/>
    <p:sldId id="273" r:id="rId12"/>
    <p:sldId id="276" r:id="rId13"/>
    <p:sldId id="267" r:id="rId14"/>
    <p:sldId id="275" r:id="rId15"/>
    <p:sldId id="277" r:id="rId16"/>
    <p:sldId id="278" r:id="rId17"/>
    <p:sldId id="279" r:id="rId18"/>
    <p:sldId id="280" r:id="rId19"/>
    <p:sldId id="260" r:id="rId20"/>
    <p:sldId id="282" r:id="rId21"/>
    <p:sldId id="283" r:id="rId22"/>
    <p:sldId id="284" r:id="rId23"/>
    <p:sldId id="285" r:id="rId24"/>
    <p:sldId id="281" r:id="rId25"/>
    <p:sldId id="289" r:id="rId26"/>
    <p:sldId id="287" r:id="rId27"/>
    <p:sldId id="286" r:id="rId28"/>
    <p:sldId id="288" r:id="rId29"/>
    <p:sldId id="290" r:id="rId30"/>
    <p:sldId id="291" r:id="rId31"/>
    <p:sldId id="292" r:id="rId32"/>
    <p:sldId id="293" r:id="rId33"/>
    <p:sldId id="296" r:id="rId34"/>
    <p:sldId id="295" r:id="rId35"/>
    <p:sldId id="297" r:id="rId36"/>
  </p:sldIdLst>
  <p:sldSz cx="24387175" cy="13716000"/>
  <p:notesSz cx="13716000" cy="24387175"/>
  <p:embeddedFontLst>
    <p:embeddedFont>
      <p:font typeface="Bodoni MT Black" panose="020F0502020204030204" pitchFamily="34" charset="0"/>
      <p:bold r:id="rId38"/>
      <p:boldItalic r:id="rId39"/>
    </p:embeddedFont>
    <p:embeddedFont>
      <p:font typeface="Cormorant Garamond" pitchFamily="2" charset="0"/>
      <p:regular r:id="rId40"/>
      <p:bold r:id="rId41"/>
      <p:italic r:id="rId42"/>
      <p:boldItalic r:id="rId43"/>
    </p:embeddedFont>
    <p:embeddedFont>
      <p:font typeface="Great Vibes" pitchFamily="2" charset="0"/>
      <p:regular r:id="rId44"/>
    </p:embeddedFont>
    <p:embeddedFont>
      <p:font typeface="Open Sans" panose="020B0806030504020204" pitchFamily="34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480">
          <p15:clr>
            <a:srgbClr val="747775"/>
          </p15:clr>
        </p15:guide>
        <p15:guide id="2" pos="14882">
          <p15:clr>
            <a:srgbClr val="747775"/>
          </p15:clr>
        </p15:guide>
        <p15:guide id="3" orient="horz" pos="442">
          <p15:clr>
            <a:srgbClr val="747775"/>
          </p15:clr>
        </p15:guide>
        <p15:guide id="4" orient="horz" pos="8198">
          <p15:clr>
            <a:srgbClr val="747775"/>
          </p15:clr>
        </p15:guide>
        <p15:guide id="5" orient="horz" pos="1203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ifXiXTeJatgHqg8Ur9RrOvoxKr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52" d="100"/>
          <a:sy n="52" d="100"/>
        </p:scale>
        <p:origin x="896" y="192"/>
      </p:cViewPr>
      <p:guideLst>
        <p:guide pos="480"/>
        <p:guide pos="14882"/>
        <p:guide orient="horz" pos="442"/>
        <p:guide orient="horz" pos="8198"/>
        <p:guide orient="horz" pos="12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customschemas.google.com/relationships/presentationmetadata" Target="metadata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5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" name="Google Shape;1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" name="Google Shape;16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" name="Google Shape;2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" name="Google Shape;2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" name="Google Shape;3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" name="Google Shape;3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9340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2434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67742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643198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55226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38422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98889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08165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3149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73879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0239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01774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4367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405901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14462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27397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13210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47575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36878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63154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376050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32803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036475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87356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05092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28204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24555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13948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0" name="Google Shape;5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" name="Google Shape;5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99333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093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13" title="плашка_стд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725" y="-67425"/>
            <a:ext cx="24427126" cy="125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3" title="СТД_logo_beige 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8150" y="161350"/>
            <a:ext cx="2125148" cy="767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eb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f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f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f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f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jf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f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f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web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f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f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jf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f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f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f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ebp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f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f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f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fif"/><Relationship Id="rId4" Type="http://schemas.openxmlformats.org/officeDocument/2006/relationships/image" Target="../media/image42.jf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F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41B102-53C2-42A1-8E48-602F4086FC2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019" t="11957" r="12359" b="10199"/>
          <a:stretch/>
        </p:blipFill>
        <p:spPr>
          <a:xfrm>
            <a:off x="-129276" y="1165970"/>
            <a:ext cx="24645592" cy="13737792"/>
          </a:xfrm>
          <a:prstGeom prst="rect">
            <a:avLst/>
          </a:prstGeom>
        </p:spPr>
      </p:pic>
      <p:pic>
        <p:nvPicPr>
          <p:cNvPr id="19" name="Google Shape;19;p1" descr="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83363" y="393098"/>
            <a:ext cx="3174412" cy="421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" descr="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12125" y="141550"/>
            <a:ext cx="759951" cy="82741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"/>
          <p:cNvSpPr/>
          <p:nvPr/>
        </p:nvSpPr>
        <p:spPr>
          <a:xfrm>
            <a:off x="1553752" y="8080247"/>
            <a:ext cx="21315680" cy="45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7200" b="1" dirty="0">
                <a:solidFill>
                  <a:schemeClr val="bg1"/>
                </a:solidFill>
                <a:effectLst/>
                <a:latin typeface="Bodoni MT Black" panose="02070A030806060202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VII </a:t>
            </a:r>
            <a:r>
              <a:rPr lang="ru-RU" sz="7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Семинар-лаборатория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60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7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«Музей и архив театра: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7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проблемы и направления развития»                                                 </a:t>
            </a:r>
            <a:endParaRPr lang="ru-RU" sz="7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6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Челябинск 23 – 27 июня 2026 года</a:t>
            </a:r>
            <a:endParaRPr lang="ru-RU" sz="1016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Google Shape;22;p1" descr="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2094" y="12230182"/>
            <a:ext cx="22862853" cy="2539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"/>
          <p:cNvSpPr/>
          <p:nvPr/>
        </p:nvSpPr>
        <p:spPr>
          <a:xfrm>
            <a:off x="22088082" y="12712729"/>
            <a:ext cx="1562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1B1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B1B1B1"/>
                </a:solidFill>
                <a:latin typeface="Arial"/>
                <a:ea typeface="Arial"/>
                <a:cs typeface="Arial"/>
                <a:sym typeface="Arial"/>
              </a:rPr>
              <a:t>ПОДПИСЬ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761922" y="12709950"/>
            <a:ext cx="33501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1B1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B1B1B1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F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"/>
          <p:cNvSpPr/>
          <p:nvPr/>
        </p:nvSpPr>
        <p:spPr>
          <a:xfrm>
            <a:off x="13714725" y="9307050"/>
            <a:ext cx="9140700" cy="180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10590525" y="11114550"/>
            <a:ext cx="9140700" cy="7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2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8192450" y="4408950"/>
            <a:ext cx="8002274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80007"/>
              </a:lnSpc>
              <a:spcBef>
                <a:spcPts val="0"/>
              </a:spcBef>
              <a:spcAft>
                <a:spcPts val="0"/>
              </a:spcAft>
              <a:buClr>
                <a:srgbClr val="070A26"/>
              </a:buClr>
              <a:buSzPts val="8198"/>
              <a:buFont typeface="Cormorant Garamond"/>
              <a:buNone/>
            </a:pP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Зрительское фойе</a:t>
            </a:r>
          </a:p>
          <a:p>
            <a:pPr marL="0" marR="0" lvl="0" indent="0" algn="ctr" rtl="0">
              <a:lnSpc>
                <a:spcPct val="80007"/>
              </a:lnSpc>
              <a:spcBef>
                <a:spcPts val="0"/>
              </a:spcBef>
              <a:spcAft>
                <a:spcPts val="0"/>
              </a:spcAft>
              <a:buClr>
                <a:srgbClr val="070A26"/>
              </a:buClr>
              <a:buSzPts val="8198"/>
              <a:buFont typeface="Cormorant Garamond"/>
              <a:buNone/>
            </a:pP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Челябинского государственного академического театра драмы </a:t>
            </a:r>
          </a:p>
          <a:p>
            <a:pPr marL="0" marR="0" lvl="0" indent="0" algn="ctr" rtl="0">
              <a:lnSpc>
                <a:spcPct val="80007"/>
              </a:lnSpc>
              <a:spcBef>
                <a:spcPts val="0"/>
              </a:spcBef>
              <a:spcAft>
                <a:spcPts val="0"/>
              </a:spcAft>
              <a:buClr>
                <a:srgbClr val="070A26"/>
              </a:buClr>
              <a:buSzPts val="8198"/>
              <a:buFont typeface="Cormorant Garamond"/>
              <a:buNone/>
            </a:pPr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имени Наума Орлова </a:t>
            </a:r>
            <a:endParaRPr sz="2870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23109326" y="12720371"/>
            <a:ext cx="50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1B1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B1B1B1"/>
                </a:solidFill>
                <a:latin typeface="Arial"/>
                <a:ea typeface="Arial"/>
                <a:cs typeface="Arial"/>
                <a:sym typeface="Arial"/>
              </a:rPr>
              <a:t>00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85D649-7B9A-496A-9F96-679A314333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519"/>
          <a:stretch/>
        </p:blipFill>
        <p:spPr>
          <a:xfrm rot="5400000">
            <a:off x="-2411727" y="3580127"/>
            <a:ext cx="12547601" cy="77241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98C5CC3-1897-417E-B247-6ACF956B87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519"/>
          <a:stretch/>
        </p:blipFill>
        <p:spPr>
          <a:xfrm>
            <a:off x="16663026" y="1168400"/>
            <a:ext cx="7724149" cy="12547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0109" y="-124863"/>
            <a:ext cx="24662052" cy="1396572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"/>
          <p:cNvSpPr/>
          <p:nvPr/>
        </p:nvSpPr>
        <p:spPr>
          <a:xfrm>
            <a:off x="3595254" y="4952012"/>
            <a:ext cx="17191326" cy="3526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14313"/>
              <a:buFont typeface="Cormorant Garamond"/>
              <a:buNone/>
            </a:pPr>
            <a:endParaRPr sz="14313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7799948" y="9620900"/>
            <a:ext cx="92805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79997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7569"/>
              <a:buFont typeface="Arial"/>
              <a:buNone/>
            </a:pPr>
            <a:endParaRPr sz="6400" i="0" u="none" strike="noStrike" cap="none" dirty="0">
              <a:solidFill>
                <a:schemeClr val="dk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1215891" y="2504044"/>
            <a:ext cx="21894767" cy="8671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4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26 июня 2026 года в Челябинске завершил свою работу VII Семинар-лаборатория «Музей и архив театра: проблемы и направления развития» организованный Комиссией Союза театральных деятелей Российской Федерации по театральному наследию. За три дня проведено 17 мероприятий,  включающих:  экскурсии по экспозициям Челябинского  государственного академического театра драмы имени Наума Орлова, Челябинского государственного академического театра оперы и балета имени М.И. Глинки,  Челябинского государственного музея изобразительных искусств (зал имени архитектора Е.В. Александрова),</a:t>
            </a:r>
            <a:r>
              <a:rPr lang="ru-RU" sz="4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Челябинской областной универсальной  научной библиотеки; практические занятия в архивах в вышеуказанных культурных институций; мастер-классы; обмен мнениями и дискуссии. В работе VII Семинара-лаборатории приняло участие более 25 человек, среди которых</a:t>
            </a:r>
            <a:r>
              <a:rPr lang="ru-RU" sz="4000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4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заместители директоров, заведующие литературно-драматургической частью, архивисты, руководители музейно-экспозиционных программ, ведущие специалисты творческо-исследовательской части, заведующие литературной частью, специалисты, занимающиеся музейными театральными архивами и коллекциями из Горно-Алтайска, Екатеринбурга, Златоуста, Иркутска,  Кургана, Москвы, Озерска, Уфы и Челябинска. </a:t>
            </a:r>
            <a:endParaRPr lang="ru-RU" sz="4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ru-RU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sz="2399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3" title="СТД_logo_beige 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5868" y="301238"/>
            <a:ext cx="3350098" cy="1210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" descr="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24863"/>
            <a:ext cx="24662052" cy="1396572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"/>
          <p:cNvSpPr/>
          <p:nvPr/>
        </p:nvSpPr>
        <p:spPr>
          <a:xfrm>
            <a:off x="3595254" y="4952012"/>
            <a:ext cx="17191326" cy="3526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14313"/>
              <a:buFont typeface="Cormorant Garamond"/>
              <a:buNone/>
            </a:pPr>
            <a:endParaRPr sz="14313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3"/>
          <p:cNvSpPr/>
          <p:nvPr/>
        </p:nvSpPr>
        <p:spPr>
          <a:xfrm>
            <a:off x="7799948" y="9620900"/>
            <a:ext cx="9280500" cy="109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79997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7569"/>
              <a:buFont typeface="Arial"/>
              <a:buNone/>
            </a:pPr>
            <a:endParaRPr sz="6400" i="0" u="none" strike="noStrike" cap="none" dirty="0">
              <a:solidFill>
                <a:schemeClr val="dk1"/>
              </a:solidFill>
              <a:latin typeface="Great Vibes"/>
              <a:ea typeface="Great Vibes"/>
              <a:cs typeface="Great Vibes"/>
              <a:sym typeface="Great Vibes"/>
            </a:endParaRPr>
          </a:p>
        </p:txBody>
      </p:sp>
      <p:sp>
        <p:nvSpPr>
          <p:cNvPr id="46" name="Google Shape;46;p3"/>
          <p:cNvSpPr/>
          <p:nvPr/>
        </p:nvSpPr>
        <p:spPr>
          <a:xfrm>
            <a:off x="4317326" y="2869513"/>
            <a:ext cx="16027400" cy="10971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4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итоговом заседании участники выразили искреннюю благодарность организаторам, Челябинскому государственному академическому театру драмы имени Наума за поддержку проекта, за тёплый приём, гостеприимство и удивительно доброжелательную атмосферу Семинара-лаборатории. </a:t>
            </a:r>
            <a:endParaRPr lang="ru-RU" sz="4000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40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Участники Семинара-лаборатории отметили высокий уровень организации мероприятий проекта, яркую, насыщенную разнообразными по форме и содержанию мероприятиями программу, позитивную атмосферу, сложившуюся на Семинаре-лаборатории, всеобщую удовлетворенность совместной работой, на основании чего можно сделать вывод об эффективном результате Лаборатории. Всем участникам были вручены именные сертификаты</a:t>
            </a:r>
            <a:r>
              <a:rPr lang="ru-RU" sz="4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4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ru-RU" sz="3600" kern="1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sz="2399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Google Shape;47;p3" title="СТД_logo_beige 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15868" y="301238"/>
            <a:ext cx="3350098" cy="121048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9484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F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1925" y="3878522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406400" y="3878522"/>
            <a:ext cx="6045200" cy="4269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80007"/>
              </a:lnSpc>
              <a:buClr>
                <a:srgbClr val="070A26"/>
              </a:buClr>
              <a:buSzPts val="8198"/>
            </a:pPr>
            <a:r>
              <a:rPr lang="ru-RU" sz="720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Участники </a:t>
            </a:r>
            <a:r>
              <a:rPr lang="en-US" sz="720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VII</a:t>
            </a:r>
            <a:r>
              <a:rPr lang="ru-RU" sz="7200" b="0" i="0" u="none" strike="noStrike" cap="none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 Семинара-лаборат</a:t>
            </a:r>
            <a:r>
              <a:rPr lang="ru-RU" sz="7200" dirty="0">
                <a:solidFill>
                  <a:schemeClr val="tx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  <a:sym typeface="Calibri"/>
              </a:rPr>
              <a:t>ории</a:t>
            </a:r>
            <a:endParaRPr lang="ru-RU" sz="72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rtl="0">
              <a:lnSpc>
                <a:spcPct val="80007"/>
              </a:lnSpc>
              <a:spcBef>
                <a:spcPts val="0"/>
              </a:spcBef>
              <a:spcAft>
                <a:spcPts val="0"/>
              </a:spcAft>
              <a:buClr>
                <a:srgbClr val="070A26"/>
              </a:buClr>
              <a:buSzPts val="8198"/>
              <a:buFont typeface="Cormorant Garamond"/>
              <a:buNone/>
            </a:pPr>
            <a:endParaRPr sz="8198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9D1B62-E894-4B5B-93CF-81B9512880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03" t="14055" r="14175" b="14054"/>
          <a:stretch/>
        </p:blipFill>
        <p:spPr>
          <a:xfrm>
            <a:off x="6813826" y="1572058"/>
            <a:ext cx="16294168" cy="113769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1129212" y="3045330"/>
            <a:ext cx="13348788" cy="584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80007"/>
              </a:lnSpc>
              <a:spcBef>
                <a:spcPts val="0"/>
              </a:spcBef>
              <a:spcAft>
                <a:spcPts val="0"/>
              </a:spcAft>
              <a:buClr>
                <a:srgbClr val="070A26"/>
              </a:buClr>
              <a:buSzPts val="8198"/>
              <a:buFont typeface="Cormorant Garamond"/>
              <a:buNone/>
            </a:pPr>
            <a: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Размышлениями о Семинаре-лаборатории делится её участник – Майя </a:t>
            </a:r>
            <a:r>
              <a:rPr lang="ru-RU" sz="5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Ридовна</a:t>
            </a:r>
            <a: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Давыдова (</a:t>
            </a:r>
            <a:r>
              <a:rPr lang="ru-RU" sz="5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Брандесова</a:t>
            </a:r>
            <a:r>
              <a:rPr lang="ru-RU" sz="5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 – заведующая литературной частью Нового Художественного театра (Челябинск), координатор Международного театрального фестиваля «ЧЕЛОВЕК ТЕАТРА». </a:t>
            </a:r>
            <a:endParaRPr sz="5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177ADC-FCEE-4584-B18A-8E57BBF856B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270" t="24109" b="19223"/>
          <a:stretch/>
        </p:blipFill>
        <p:spPr>
          <a:xfrm>
            <a:off x="15755787" y="1085973"/>
            <a:ext cx="6987015" cy="1263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264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ctr">
              <a:lnSpc>
                <a:spcPct val="115000"/>
              </a:lnSpc>
              <a:spcAft>
                <a:spcPts val="800"/>
              </a:spcAft>
            </a:pPr>
            <a:r>
              <a:rPr lang="ru-RU" sz="5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«Рукописи не горят!»</a:t>
            </a:r>
            <a:endParaRPr lang="ru-RU" sz="5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ctr">
              <a:lnSpc>
                <a:spcPct val="115000"/>
              </a:lnSpc>
              <a:spcAft>
                <a:spcPts val="800"/>
              </a:spcAft>
            </a:pPr>
            <a:r>
              <a:rPr lang="ru-RU" sz="5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(Прикосновение к тайне памяти)</a:t>
            </a:r>
            <a:endParaRPr lang="ru-RU" sz="5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протяжении </a:t>
            </a:r>
            <a:r>
              <a:rPr lang="en-US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VII</a:t>
            </a: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семинара-лаборатории «Музей и архив театра: проблемы и направления развития», проходившего в Челябинске 24 – 26  июня 2026 года, не раз возникало понимание, что высшая справедливость времени, та самая, о которой говорил Булгаков в своей знаменитой фразе о не горящих рукописях, вершится именно с помощью музеев. Вернее, людей, которые почему-то решили посвятить себя кропотливому, тихому труду сохранения, стать чем-то вроде стражей кладовых людской памяти, не требуя награды (которой фактически и не может быть адекватной этой работе), исполнить роль атлантов из песни Городницкого: «из них ослабни кто-то и небо упадёт…»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960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Сюжеты об этой высшей справедливости всплывали и впрямую. Вот на экскурсии, посвящённой челябинскому художнику Василию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Неясову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экскурсовод Полина Ремезова говорит о судьбе героини одного из портретов – художнице Перовской: вся жизнь прошла в попытках доказать свою причастность к высокому профессиональному искусству, ни одной персональной выставки при жизни, но теперь такая выставка готовится! Спустя годы творчество Перовской будет открыто публике. Как не вспомнить о рукописях, которые «не горят»? И ещё, о справедливости иного рода. В музее Челябинского театра оперы и балеты им. М. Глинки рассказывают о том, что на месте, где сейчас находится театр, был Христо-Рождественский собор, взорванный по предложению коммунистического начальника по фамилии Ярославский. Прошли годы. Христо-Рождественский собор вновь возведён в Челябинске в одном из новых районов Северо-Запада, а площадь Ярославского стала называться Площадью искусств. Имя того, кто взорвал собор, убрано с карты города. Разве это не о высшей справедливости?..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44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991100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театральный музей? Как собирать и хранить? Как через музейную работу заинтересовать зрителей театром? Об этом и о многом другом получился этот необычный семинар.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недавнем прошлом, хранитель музея академического театра драмы Татьяна Владимировна Палагина рассказала о том, что такое музей с точки зрения ремесла: учёт, классификация, комплектование, отличие архивной работы от, собственно, музейной… Да, нам показали различные виды и типы музеев: современный, технологически оснащённый музей академического театра оперы и балета; более традиционный, компактно и удобно-наглядно демонстрирующий экспонаты – афиши, фотографии, личные вещи – музей  академического театра драмы имени Наума Орлова; что такое музей книги мы увидели в Публичной библиотеке, а что такое картинная галерея – в Челябинском музее искусств. Но всё это – только вершина того глубинного, что таится в слове «музей». 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772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536541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AD549E-8907-42D7-86B7-D36448B918FB}"/>
              </a:ext>
            </a:extLst>
          </p:cNvPr>
          <p:cNvSpPr txBox="1"/>
          <p:nvPr/>
        </p:nvSpPr>
        <p:spPr>
          <a:xfrm>
            <a:off x="9207409" y="2501454"/>
            <a:ext cx="8200211" cy="8217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 глубинное раскрывалось в экскурсиях, которые проводили для нас: в театре драмы Александр Ермолаевич Краснов при содействии Розы Захаровны Орловой – замечательного профессионала в сфере руководства театром и спутницы жизни великого Мастера – Наума Юрьевича Орлова, режиссёра, чьё имя носит сейчас Челябинская драма</a:t>
            </a:r>
            <a:endParaRPr lang="ru-RU" sz="4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ADCFE5-0486-45E7-B161-1EA4325342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4777" t="28389" r="7251" b="927"/>
          <a:stretch/>
        </p:blipFill>
        <p:spPr>
          <a:xfrm>
            <a:off x="42000" y="1224229"/>
            <a:ext cx="8200211" cy="1149614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713EA8-E9A7-409D-A28C-1E3852B0D81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766" r="48557"/>
          <a:stretch/>
        </p:blipFill>
        <p:spPr>
          <a:xfrm>
            <a:off x="18372818" y="1224229"/>
            <a:ext cx="5928342" cy="114961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569574-F55C-412D-B945-AEA5DFF875DC}"/>
              </a:ext>
            </a:extLst>
          </p:cNvPr>
          <p:cNvSpPr txBox="1"/>
          <p:nvPr/>
        </p:nvSpPr>
        <p:spPr>
          <a:xfrm>
            <a:off x="18846800" y="12863544"/>
            <a:ext cx="59283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Краснов А.Е</a:t>
            </a:r>
            <a:r>
              <a:rPr lang="ru-RU" sz="4000" dirty="0"/>
              <a:t>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31EDF7-72E5-482A-AC73-BC3D94F42DB2}"/>
              </a:ext>
            </a:extLst>
          </p:cNvPr>
          <p:cNvSpPr txBox="1"/>
          <p:nvPr/>
        </p:nvSpPr>
        <p:spPr>
          <a:xfrm>
            <a:off x="1498600" y="12941365"/>
            <a:ext cx="414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Орлова Р.З. </a:t>
            </a:r>
          </a:p>
        </p:txBody>
      </p:sp>
    </p:spTree>
    <p:extLst>
      <p:ext uri="{BB962C8B-B14F-4D97-AF65-F5344CB8AC3E}">
        <p14:creationId xmlns:p14="http://schemas.microsoft.com/office/powerpoint/2010/main" val="1359369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D670C7-66A5-4ECE-9C2B-C53D042171B1}"/>
              </a:ext>
            </a:extLst>
          </p:cNvPr>
          <p:cNvSpPr txBox="1"/>
          <p:nvPr/>
        </p:nvSpPr>
        <p:spPr>
          <a:xfrm>
            <a:off x="7486364" y="3511640"/>
            <a:ext cx="101219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театре оперы и балета – методист Наталья Юдина; в библиотеке –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и.о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заведующего отделом редких книг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Сайера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Ахтамовна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Мальцева и библиотекарь Марина Александровна Новикова; зав. отделом краеведения Ульяна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Ханнановна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Кунаккильдина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и  зав. сектором цифровых ресурсов Анатолий Игоревич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Мезяев</a:t>
            </a:r>
            <a:endParaRPr lang="ru-RU" sz="4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D76AFC-1C1B-4841-8964-8ED67E1BAB2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48" t="22266" r="46633"/>
          <a:stretch/>
        </p:blipFill>
        <p:spPr>
          <a:xfrm>
            <a:off x="104162" y="1280862"/>
            <a:ext cx="6596031" cy="99317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B962A6-D9D3-4F50-A94D-14C8D66952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391" t="35555" r="23284" b="4926"/>
          <a:stretch/>
        </p:blipFill>
        <p:spPr>
          <a:xfrm>
            <a:off x="18618812" y="1280862"/>
            <a:ext cx="5664200" cy="101414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1525CC-F3CF-4F4E-86C1-367059284D31}"/>
              </a:ext>
            </a:extLst>
          </p:cNvPr>
          <p:cNvSpPr txBox="1"/>
          <p:nvPr/>
        </p:nvSpPr>
        <p:spPr>
          <a:xfrm>
            <a:off x="457200" y="11727252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Кунаккильдина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У.Х.</a:t>
            </a:r>
            <a:endParaRPr lang="ru-RU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1C1541-6F37-4FD5-A5FE-043D3F06D6B8}"/>
              </a:ext>
            </a:extLst>
          </p:cNvPr>
          <p:cNvSpPr txBox="1"/>
          <p:nvPr/>
        </p:nvSpPr>
        <p:spPr>
          <a:xfrm>
            <a:off x="19559487" y="1181944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Мезяев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А.И.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59307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D670C7-66A5-4ECE-9C2B-C53D042171B1}"/>
              </a:ext>
            </a:extLst>
          </p:cNvPr>
          <p:cNvSpPr txBox="1"/>
          <p:nvPr/>
        </p:nvSpPr>
        <p:spPr>
          <a:xfrm>
            <a:off x="1485200" y="2563028"/>
            <a:ext cx="21416773" cy="8894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Каждый из экскурсоводов творил экскурсию в своей манере. Кто-то, как А. Краснов, был эмоционален и преподносил историю театра и театрального музея как яркий и весёлый спектакль, кто-то, как Н. Юдина проводил вдумчивый урок, кто-то живо демонстрировал экспонаты в диалоге с посетителями, как это замечательно делали сотрудники областной универсальной научной библиотеки.  Их экскурсии были примером того, как можно говорить о предмете, учитывая собственный темперамент и «фактуру» представляемого материала. Это тоже было обучением для нас –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завлитов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хранителей театральных музеев, театральных менеджеров и администраторов, руководителей – собравшихся в Челябинске на лаборатории, которую придумали и воплощают во многих городах России Главный редактор журнала «Сцена», Председатель Комиссии СТД РФ по театральному наследию Дмитрий Викторович Родионов и Заместитель главного редактора журнала «Сцена», член Комиссии СТД РФ по театральному наследию Александр Михайлович Рубцов.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7682261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1925" y="3878522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7046780" y="1415052"/>
            <a:ext cx="16818050" cy="11003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buClr>
                <a:srgbClr val="070A26"/>
              </a:buClr>
              <a:buSzPts val="8198"/>
            </a:pP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 А. Рубцов тоже провёл для участников семинара экскурсию, показав ещё один тип этого вида музейной деятельности: авторская экскурсия Рубцова по сюжетам, выполненным мастерами Каслинского литья на порталах входной группы Челябинского академического театра драмы, была одновременно повествованием об истории постановок почти целого века челябинской драмы и об истории русского театра вообще! Влюблённость рассказчика в собственный предмет не только восхитила, но и заразила слушателей. Любовь к своему делу, к истории этого дела, стремление к сохранению памяти в живом и трепетном понимании важности этого сохранения – вот что такое была экскурсия Рубцова. Да и вся его многогранная деятельность в сфере театрального наследия – пример совершенно удивительного для прагматичной и равнодушной современности подхода к профессии, творчеству и жизни в целом. Подхода, который должен обязательно вернуться к нам, как образец. Хочется всё-таки верить, что эпоха приблизительности уходит в прошлое, и уж её-то нужно прошлому и отдать.</a:t>
            </a:r>
          </a:p>
          <a:p>
            <a:pPr marL="0" marR="0" lvl="0" indent="0" algn="l" rtl="0">
              <a:lnSpc>
                <a:spcPct val="80007"/>
              </a:lnSpc>
              <a:spcBef>
                <a:spcPts val="0"/>
              </a:spcBef>
              <a:spcAft>
                <a:spcPts val="0"/>
              </a:spcAft>
              <a:buClr>
                <a:srgbClr val="070A26"/>
              </a:buClr>
              <a:buSzPts val="8198"/>
              <a:buFont typeface="Cormorant Garamond"/>
              <a:buNone/>
            </a:pPr>
            <a:endParaRPr sz="34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472CD38-80F8-4CAD-A903-5CA1C052C0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65" r="13694" b="8519"/>
          <a:stretch/>
        </p:blipFill>
        <p:spPr>
          <a:xfrm>
            <a:off x="0" y="1168400"/>
            <a:ext cx="6284855" cy="125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452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D670C7-66A5-4ECE-9C2B-C53D042171B1}"/>
              </a:ext>
            </a:extLst>
          </p:cNvPr>
          <p:cNvSpPr txBox="1"/>
          <p:nvPr/>
        </p:nvSpPr>
        <p:spPr>
          <a:xfrm>
            <a:off x="1824126" y="2516201"/>
            <a:ext cx="21285200" cy="82791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Семинар-лаборатория в Челябинске раскрыла и ещё одну важную тайну музея (особенно театрального): за каждым материализованным актом памяти стоит личность конкретного человека – собирателя-энтузиаста, хранителя театральных тайн. Так, вслед за Натальей Юдиной мы, поднявшись, почти на чердак оперного театра, оказались в пыльной комнате без окон (убежище «призрака оперы») как пошутила экскурсовод. В этой комнате – сохранился архив, собранный артистом балета Сергеем Чадовым, который работал в этом кабинете, где стоит ещё «древний» серый компьютер, стоят прислонённые к стене картины и эскизы, сложены многочисленные папки, в которых по годам аккуратно собраны материалы… Энтузиаст, чья основная профессия бесконечно далека от архивного уединения, горел желанием собрать, сохранить и передать потомкам театральное наследие… Воистину музейщиком нужно родиться!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245681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23109326" y="12720371"/>
            <a:ext cx="50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1B1"/>
              </a:buClr>
              <a:buSzPts val="2399"/>
              <a:buFont typeface="Arial"/>
              <a:buNone/>
            </a:pPr>
            <a:endParaRPr sz="2399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10735494" y="2343050"/>
            <a:ext cx="12217400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если уж говорить о прекрасных личностях, чьё сердечное горение помогает тому, чтобы не горели рукописи, нужно рассказать о двух мастер-классах, которые провели в рамках лаборатории два замечательных профессионала: художник-сценограф Татьяна Николаевна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Спасоломская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и заслуженный работник культуры РФ Ирина Леонидовна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Корчевникова</a:t>
            </a: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много лет жизни отдавшая работе в музее Московского Художественного театра, в недавнем прошлом директор Театра кукол имени Сергея Образцова. </a:t>
            </a:r>
            <a:endParaRPr lang="ru-RU" sz="4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04B15F-78F6-4A27-B9C3-B69DD41D2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587" y="2515394"/>
            <a:ext cx="8331200" cy="8331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D640F6-A702-4465-99CC-D7084F1ABBA2}"/>
              </a:ext>
            </a:extLst>
          </p:cNvPr>
          <p:cNvSpPr txBox="1"/>
          <p:nvPr/>
        </p:nvSpPr>
        <p:spPr>
          <a:xfrm>
            <a:off x="1761741" y="11200606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Корчевникова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И.Л</a:t>
            </a:r>
            <a:r>
              <a:rPr lang="ru-RU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5717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23109326" y="12720371"/>
            <a:ext cx="508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1B1"/>
              </a:buClr>
              <a:buSzPts val="2399"/>
              <a:buFont typeface="Arial"/>
              <a:buNone/>
            </a:pPr>
            <a:endParaRPr sz="2399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7605960" y="1870601"/>
            <a:ext cx="16020613" cy="10987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Татьяна </a:t>
            </a:r>
            <a:r>
              <a:rPr lang="ru-RU" sz="4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Спасоломская</a:t>
            </a: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ученица выдающегося художника и поэта Татьяны Сельвинской разбудила фантазию участников лаборатории: по мотивам сценографического творчества Сельвинской они создавали инсталляции, каждая из которых несла глубокий смысл и рождалась из классических произведений Пушкина и Чехова (спектакли «Маленькие трагедии» и «Вишнёвый сад» шли в Челябинском театре драмы). Авторы инсталляций защищали свои работы, обнаружив философские и художественные дарования. Само обсуждение со чтением стихов в обрамлении спонтанно рождённых экспонатов было маленьким волшебством. А затем И. </a:t>
            </a:r>
            <a:r>
              <a:rPr lang="ru-RU" sz="44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Корчевникова</a:t>
            </a: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мастер-классе-лекции «Ожог Чеховым» рассказала о чеховских спектаклях Олега Ефремова, живо, зримо и страстно показав натуру этого великого театрального творца, тоже бесконечно витальную и интеллектуально-страстную…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B0017F-3276-4F5F-B0C7-B1FA236420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37" t="254" r="44690" b="3692"/>
          <a:stretch/>
        </p:blipFill>
        <p:spPr>
          <a:xfrm>
            <a:off x="82818" y="1493413"/>
            <a:ext cx="6536775" cy="1174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72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210003-7FC5-4737-8B33-89ECD579A8AB}"/>
              </a:ext>
            </a:extLst>
          </p:cNvPr>
          <p:cNvSpPr txBox="1"/>
          <p:nvPr/>
        </p:nvSpPr>
        <p:spPr>
          <a:xfrm>
            <a:off x="10059295" y="1577976"/>
            <a:ext cx="13359505" cy="11998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Многое родилось за эти три дня в Челябинске: совершенно неожиданные внутренние открытия, не всегда имеющие даже прямого отношения к теме, но теперь ждущие своего часа, чувства сопричастности и любви к прошлому как источнику настоящего, содружество муз в пространстве музея – а слово это и переводится с греческого, собственно, как «храм муз»… Мы прикоснулись к  нитями бархат старинных костюмов в головокружительной костюмерной драматического театра…. </a:t>
            </a: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4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Хранение и сохранение – это всегда благодарность, а благодарность всегда справедлива. «Рукописи не горят!» Память воздаёт по заслугам, и быть её проводником большая ответственность.</a:t>
            </a: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A98A1FC-0DEC-44D7-9978-C2EBC0556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188" y="2386440"/>
            <a:ext cx="9258300" cy="92583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60FC8-E5AD-405A-83E9-94B91E7C4C5B}"/>
              </a:ext>
            </a:extLst>
          </p:cNvPr>
          <p:cNvSpPr txBox="1"/>
          <p:nvPr/>
        </p:nvSpPr>
        <p:spPr>
          <a:xfrm>
            <a:off x="242986" y="11999249"/>
            <a:ext cx="8520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Брандесова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М.Р., </a:t>
            </a: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Табачкова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Ю.Б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661982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210003-7FC5-4737-8B33-89ECD579A8AB}"/>
              </a:ext>
            </a:extLst>
          </p:cNvPr>
          <p:cNvSpPr txBox="1"/>
          <p:nvPr/>
        </p:nvSpPr>
        <p:spPr>
          <a:xfrm>
            <a:off x="962679" y="2195113"/>
            <a:ext cx="22663895" cy="10338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r>
              <a:rPr lang="ru-RU" sz="4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создателям семинара за возможность прикосновения к этой ответственности! И огромная благодарность тем, без кого это прикосновение было бы невозможным: директору Елене Анатольевне Петровой, заместителю директора по работе со зрителями Светлане Михайловне </a:t>
            </a:r>
            <a:r>
              <a:rPr lang="ru-RU" sz="4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Квасницкой</a:t>
            </a:r>
            <a:r>
              <a:rPr lang="ru-RU" sz="4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4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ru-RU" sz="4800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чальнику</a:t>
            </a:r>
            <a:r>
              <a:rPr lang="ru-RU" sz="4800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отдела специальных проектов</a:t>
            </a:r>
            <a:r>
              <a:rPr lang="ru-RU" sz="4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Максиму </a:t>
            </a:r>
            <a:r>
              <a:rPr lang="ru-RU" sz="4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Грицуку</a:t>
            </a:r>
            <a:r>
              <a:rPr lang="ru-RU" sz="4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(Челябинский государственный академического театр драмы имени Наума Орлова); директору Наталье Ивановне </a:t>
            </a:r>
            <a:r>
              <a:rPr lang="ru-RU" sz="4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Диской</a:t>
            </a:r>
            <a:r>
              <a:rPr lang="ru-RU" sz="4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заместителю директора по основной деятельности Марине Вячеславовне Дубровиной (Областная универсальная научная библиотека); Анне Владимировне Купцовой – архивисту СТД РФ (Москва) и всем-всем, кто был назван и не назван в этом тексте, но без кого не было лаборатории и того ни с чем не сравнимого её воздуха – воздуха Театра, Музея, обители муз.</a:t>
            </a:r>
            <a:endParaRPr lang="ru-RU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12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F1A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5" title="плашка_большая.png"/>
          <p:cNvPicPr preferRelativeResize="0"/>
          <p:nvPr/>
        </p:nvPicPr>
        <p:blipFill rotWithShape="1">
          <a:blip r:embed="rId3">
            <a:alphaModFix/>
          </a:blip>
          <a:srcRect t="5970" b="5962"/>
          <a:stretch/>
        </p:blipFill>
        <p:spPr>
          <a:xfrm>
            <a:off x="0" y="1169625"/>
            <a:ext cx="24387026" cy="12543451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5"/>
          <p:cNvSpPr/>
          <p:nvPr/>
        </p:nvSpPr>
        <p:spPr>
          <a:xfrm>
            <a:off x="9917801" y="-12214746"/>
            <a:ext cx="7526100" cy="7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950"/>
              </a:lnSpc>
              <a:spcBef>
                <a:spcPts val="0"/>
              </a:spcBef>
              <a:spcAft>
                <a:spcPts val="0"/>
              </a:spcAft>
              <a:buClr>
                <a:srgbClr val="555D71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555D71"/>
                </a:solidFill>
                <a:latin typeface="Arial"/>
                <a:ea typeface="Arial"/>
                <a:cs typeface="Arial"/>
                <a:sym typeface="Arial"/>
              </a:rPr>
              <a:t>В процессе работы планируется увеличение количества брендов и направлений, параллельно увеличивая мощности производства.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5"/>
          <p:cNvSpPr/>
          <p:nvPr/>
        </p:nvSpPr>
        <p:spPr>
          <a:xfrm>
            <a:off x="20572148" y="13145108"/>
            <a:ext cx="30864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20584850" y="13157808"/>
            <a:ext cx="3073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23087086" y="12699485"/>
            <a:ext cx="507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1B1"/>
              </a:buClr>
              <a:buSzPts val="2397"/>
              <a:buFont typeface="Arial"/>
              <a:buNone/>
            </a:pPr>
            <a:endParaRPr sz="2397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12877728" y="2534869"/>
            <a:ext cx="109839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800" b="1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Челя</a:t>
            </a:r>
            <a:r>
              <a:rPr lang="ru-RU" sz="4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бинская областная универсальная  научная библиотека </a:t>
            </a:r>
            <a:endParaRPr lang="ru-RU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Посещение фонда редких книг и книжных памятников. Знакомство с краеведческими изданиями по истории Малого театра в годы Великой Отечественной войны. Обработка, учёт и хранение театрального наследия, литературных памятников.</a:t>
            </a:r>
            <a:endParaRPr lang="ru-RU" sz="4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270" name="Picture 6" descr="Челябинская областная универсальная научная библиотека, библиотека, просп.  Ленина, 60, Челябинск — Яндекс Карты">
            <a:extLst>
              <a:ext uri="{FF2B5EF4-FFF2-40B4-BE49-F238E27FC236}">
                <a16:creationId xmlns:a16="http://schemas.microsoft.com/office/drawing/2014/main" id="{A712CC11-A9AB-42F1-A2ED-66C8E001A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47" y="2534869"/>
            <a:ext cx="11018431" cy="73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9C0C83-2CF0-42D4-A4BF-AA408645900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06"/>
          <a:stretch/>
        </p:blipFill>
        <p:spPr>
          <a:xfrm>
            <a:off x="3953147" y="1345930"/>
            <a:ext cx="17129507" cy="12036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448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305FAC7-D914-4113-BFFC-820565B56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4" y="2508986"/>
            <a:ext cx="11612296" cy="870922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53FBBE0-3F9D-43BE-9AFF-DF528E54D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3587" y="2456892"/>
            <a:ext cx="11736288" cy="88022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EFCFA3-A148-46D6-B138-264748846056}"/>
              </a:ext>
            </a:extLst>
          </p:cNvPr>
          <p:cNvSpPr txBox="1"/>
          <p:nvPr/>
        </p:nvSpPr>
        <p:spPr>
          <a:xfrm>
            <a:off x="1540020" y="11695263"/>
            <a:ext cx="6451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фонде редких книг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E9F291-B813-421D-BD3A-1CAE8583F604}"/>
              </a:ext>
            </a:extLst>
          </p:cNvPr>
          <p:cNvSpPr txBox="1"/>
          <p:nvPr/>
        </p:nvSpPr>
        <p:spPr>
          <a:xfrm>
            <a:off x="12963959" y="11635796"/>
            <a:ext cx="106535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Практическое занятие ведет Новикова М.А.  </a:t>
            </a:r>
          </a:p>
        </p:txBody>
      </p:sp>
    </p:spTree>
    <p:extLst>
      <p:ext uri="{BB962C8B-B14F-4D97-AF65-F5344CB8AC3E}">
        <p14:creationId xmlns:p14="http://schemas.microsoft.com/office/powerpoint/2010/main" val="959159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6D9D3A-F447-43F9-A177-E3087E5E7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122" y="2665492"/>
            <a:ext cx="11600261" cy="870019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A112F69-51B9-478E-AEFA-A692025B3E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63972" y="2665492"/>
            <a:ext cx="8700196" cy="87001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807C994-DE69-444B-8599-A959F5879BE8}"/>
              </a:ext>
            </a:extLst>
          </p:cNvPr>
          <p:cNvSpPr txBox="1"/>
          <p:nvPr/>
        </p:nvSpPr>
        <p:spPr>
          <a:xfrm>
            <a:off x="11154093" y="12038012"/>
            <a:ext cx="4947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Музее библиотеки</a:t>
            </a:r>
          </a:p>
        </p:txBody>
      </p:sp>
    </p:spTree>
    <p:extLst>
      <p:ext uri="{BB962C8B-B14F-4D97-AF65-F5344CB8AC3E}">
        <p14:creationId xmlns:p14="http://schemas.microsoft.com/office/powerpoint/2010/main" val="1706456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6E9D29-F34F-4D34-8156-BCFDC434E3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00"/>
          <a:stretch/>
        </p:blipFill>
        <p:spPr>
          <a:xfrm>
            <a:off x="342476" y="2031207"/>
            <a:ext cx="7048300" cy="106664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9FBAF0-A001-4135-BC07-24221FE0B1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741"/>
          <a:stretch/>
        </p:blipFill>
        <p:spPr>
          <a:xfrm>
            <a:off x="17847494" y="1928813"/>
            <a:ext cx="6172200" cy="108712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B0DCBC-84C0-4EC6-AB31-6CAE19373142}"/>
              </a:ext>
            </a:extLst>
          </p:cNvPr>
          <p:cNvSpPr txBox="1"/>
          <p:nvPr/>
        </p:nvSpPr>
        <p:spPr>
          <a:xfrm>
            <a:off x="8407069" y="2264967"/>
            <a:ext cx="8017171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Акция-передача в дар Челябинской областной универсальной научной библиотеке и библиотеке Челябинского регионального отделения СТД РФ книг о театре от Союза театральных деятелей  Российской Федерации и редакции журнала «Сцена».</a:t>
            </a:r>
            <a:endParaRPr lang="ru-RU" sz="4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C83435-3A8B-4AA4-9329-A670CD86634F}"/>
              </a:ext>
            </a:extLst>
          </p:cNvPr>
          <p:cNvSpPr txBox="1"/>
          <p:nvPr/>
        </p:nvSpPr>
        <p:spPr>
          <a:xfrm>
            <a:off x="7314665" y="10198091"/>
            <a:ext cx="942393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Председателя Челябинского регионального отделения СТД РФ Точилкина А.С., координатор проекта Рубцов А.М., заместитель директора по основной деятельности Дубровина М.В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660590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5" title="плашка_большая.png"/>
          <p:cNvPicPr preferRelativeResize="0"/>
          <p:nvPr/>
        </p:nvPicPr>
        <p:blipFill rotWithShape="1">
          <a:blip r:embed="rId3">
            <a:alphaModFix/>
          </a:blip>
          <a:srcRect t="5970" b="5962"/>
          <a:stretch/>
        </p:blipFill>
        <p:spPr>
          <a:xfrm>
            <a:off x="0" y="1169625"/>
            <a:ext cx="24387026" cy="125434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5"/>
          <p:cNvSpPr/>
          <p:nvPr/>
        </p:nvSpPr>
        <p:spPr>
          <a:xfrm>
            <a:off x="20572148" y="13145108"/>
            <a:ext cx="30864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20584850" y="13157808"/>
            <a:ext cx="3073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23087086" y="12699485"/>
            <a:ext cx="507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1B1"/>
              </a:buClr>
              <a:buSzPts val="2397"/>
              <a:buFont typeface="Arial"/>
              <a:buNone/>
            </a:pPr>
            <a:endParaRPr sz="2397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12947582" y="4363669"/>
            <a:ext cx="109839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Челябинский государственный академический театр оперы и балета имени М.И. Глинки</a:t>
            </a:r>
            <a:r>
              <a:rPr lang="ru-RU" sz="4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8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Практическое занятие «К</a:t>
            </a:r>
            <a:r>
              <a:rPr lang="ru-RU" sz="4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омплектование, учёт и хранение музейной коллекции театра». </a:t>
            </a:r>
            <a:endParaRPr lang="ru-RU" sz="1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Челябинский государственный академический театр оперы и балета имени М. И.  Глинки, театр, Челябинский городской округ, Центральный район, площадь  Искусств, 1 — Яндекс Карты">
            <a:extLst>
              <a:ext uri="{FF2B5EF4-FFF2-40B4-BE49-F238E27FC236}">
                <a16:creationId xmlns:a16="http://schemas.microsoft.com/office/drawing/2014/main" id="{53F4DCF8-F5CA-4EB2-BE51-D7352A773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970338"/>
            <a:ext cx="11577638" cy="6506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6292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667C2BD-396B-4CA7-9555-29F0F2EA43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880" t="30926" r="21398" b="12233"/>
          <a:stretch/>
        </p:blipFill>
        <p:spPr>
          <a:xfrm>
            <a:off x="4876790" y="1677988"/>
            <a:ext cx="16020769" cy="1143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146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DB5244-4DD8-4539-A835-289EB7A5EAB0}"/>
              </a:ext>
            </a:extLst>
          </p:cNvPr>
          <p:cNvSpPr txBox="1"/>
          <p:nvPr/>
        </p:nvSpPr>
        <p:spPr>
          <a:xfrm>
            <a:off x="7617619" y="1451100"/>
            <a:ext cx="88471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Знакомство с музеем театра</a:t>
            </a:r>
            <a:endParaRPr lang="ru-RU" sz="4800" dirty="0">
              <a:solidFill>
                <a:schemeClr val="tx1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441A643-3A02-41A8-951B-975E50D25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2193" y="2890950"/>
            <a:ext cx="9320213" cy="932021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6B053F2-5DB1-48D5-92F7-A92B742AE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10173" y="2861949"/>
            <a:ext cx="9378214" cy="9378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188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1B2AC3B-556E-4020-884A-6EFF392ED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7188" y="2093486"/>
            <a:ext cx="18288000" cy="10287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F271A3-8052-4B42-836D-C645F5FC5B2B}"/>
              </a:ext>
            </a:extLst>
          </p:cNvPr>
          <p:cNvSpPr txBox="1"/>
          <p:nvPr/>
        </p:nvSpPr>
        <p:spPr>
          <a:xfrm>
            <a:off x="8590181" y="12595028"/>
            <a:ext cx="6902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Галерея театрального костюма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534847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F271A3-8052-4B42-836D-C645F5FC5B2B}"/>
              </a:ext>
            </a:extLst>
          </p:cNvPr>
          <p:cNvSpPr txBox="1"/>
          <p:nvPr/>
        </p:nvSpPr>
        <p:spPr>
          <a:xfrm>
            <a:off x="5266791" y="12595028"/>
            <a:ext cx="124664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Музыкально-кинетическая шкатулка «История оперы»</a:t>
            </a:r>
            <a:endParaRPr lang="ru-RU" sz="4000" dirty="0"/>
          </a:p>
        </p:txBody>
      </p:sp>
      <p:pic>
        <p:nvPicPr>
          <p:cNvPr id="19458" name="Picture 2" descr="Музыкальная шкатулка - 28.05.22 07:39 | Пикабу">
            <a:extLst>
              <a:ext uri="{FF2B5EF4-FFF2-40B4-BE49-F238E27FC236}">
                <a16:creationId xmlns:a16="http://schemas.microsoft.com/office/drawing/2014/main" id="{8CB69D1F-889F-4603-AD6A-DED47EE9B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5" t="3209" r="14011" b="16463"/>
          <a:stretch/>
        </p:blipFill>
        <p:spPr bwMode="auto">
          <a:xfrm>
            <a:off x="1785050" y="1677988"/>
            <a:ext cx="7689150" cy="10183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8351C5-1D4B-43E4-B44A-6F76A85C253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445" b="14069"/>
          <a:stretch/>
        </p:blipFill>
        <p:spPr>
          <a:xfrm>
            <a:off x="12464675" y="1677988"/>
            <a:ext cx="10137449" cy="1018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019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C80E014-4EEE-4117-85F6-666D2407EB50}"/>
              </a:ext>
            </a:extLst>
          </p:cNvPr>
          <p:cNvSpPr txBox="1"/>
          <p:nvPr/>
        </p:nvSpPr>
        <p:spPr>
          <a:xfrm>
            <a:off x="1327295" y="3623941"/>
            <a:ext cx="9994800" cy="6468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«Видения прошлого.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Пространство музея по мотивам сценографии Татьяны Сельвинской».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Мастер-класс проводит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художник-сценограф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Татьяна Николаевна </a:t>
            </a:r>
            <a:r>
              <a:rPr lang="ru-RU" sz="4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Спасоломская</a:t>
            </a:r>
            <a:endParaRPr lang="ru-RU" sz="4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(Мастерская Т.И. Сельвинской).</a:t>
            </a:r>
            <a:endParaRPr lang="ru-RU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BB1552-CA54-4710-A843-FB311D5BEA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8582" y="1263611"/>
            <a:ext cx="8978898" cy="1197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08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F271A3-8052-4B42-836D-C645F5FC5B2B}"/>
              </a:ext>
            </a:extLst>
          </p:cNvPr>
          <p:cNvSpPr txBox="1"/>
          <p:nvPr/>
        </p:nvSpPr>
        <p:spPr>
          <a:xfrm>
            <a:off x="10534785" y="3819900"/>
            <a:ext cx="12655415" cy="7395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Давыдовская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Майя (Екатеринбург):</a:t>
            </a:r>
            <a:endParaRPr lang="ru-RU" sz="4000" dirty="0">
              <a:solidFill>
                <a:srgbClr val="06070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rgbClr val="060708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«Я вдохновлялась эскизами костюмов Татьяны Сельвинской к "Маленьким трагедиям". Инсталляция - Донна Анна на могиле Командора за шаг до падения. В силуэте и горечь юного вдовства, и попранная женственность. Но уже сброшено обручальное кольцо, и уже раздвинуты полы плаща, словно складки занавеса, и оттуда рвется ликующая, страстная стихия молодой женщины. И она обречена сыграть эту свою главную, свою гибельную роль, что написал ей Высший Режиссер»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452F74-9266-453E-A9DD-8C2780078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019" y="2093486"/>
            <a:ext cx="8795544" cy="1167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759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F271A3-8052-4B42-836D-C645F5FC5B2B}"/>
              </a:ext>
            </a:extLst>
          </p:cNvPr>
          <p:cNvSpPr txBox="1"/>
          <p:nvPr/>
        </p:nvSpPr>
        <p:spPr>
          <a:xfrm>
            <a:off x="10603677" y="2735263"/>
            <a:ext cx="13416017" cy="81567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</a:rPr>
              <a:t>Рябцева Мария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(Екатеринбург):</a:t>
            </a:r>
            <a:endParaRPr lang="ru-RU" sz="4000" dirty="0">
              <a:solidFill>
                <a:srgbClr val="060708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rgbClr val="06070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 моей композиции – Невеста - </a:t>
            </a:r>
            <a:r>
              <a:rPr lang="ru-RU" sz="4000" b="0" i="0" dirty="0">
                <a:solidFill>
                  <a:srgbClr val="0607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душа вишневого сада. Она насовсем связана с судьбой людей, теряющих его. Душа понимает это, невеста печальна, но верна своему предназначению. Мне хотелось передать это состояние, когда рушится жизнь, судьба кружит в вихре времени, но душа сада протягивает банку вишневого варенья. Потому что иначе не может. Умирая, уходя, она продолжает угощать.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0" i="0" dirty="0">
                <a:solidFill>
                  <a:srgbClr val="0607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мастер-класс, за веру в нас и наше творческое начало. Это интересный опыт. И нам, исследуя историю театра, важно быть творческими людьми. Всем - удачи!»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DAC606-6274-45A0-BA8C-B67A50E42C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51" y="2735263"/>
            <a:ext cx="9302750" cy="930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161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68A30F70-50CC-4CD2-80FA-F9260BC2B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5006" y="1370211"/>
            <a:ext cx="13624688" cy="1301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Tx/>
            </a:pPr>
            <a:r>
              <a:rPr lang="ru-RU" sz="4000" dirty="0">
                <a:solidFill>
                  <a:srgbClr val="06070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Трофимова Светлана (Златоуст):</a:t>
            </a: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rgbClr val="060708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</a:pP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rgbClr val="0607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«Хочется ещё раз сказать огромное спасибо за содержательный семинар и его удивительную атмосферу! Высылаю нашу с Юлией </a:t>
            </a:r>
            <a:r>
              <a:rPr kumimoji="0" lang="ru-RU" altLang="ru-RU" sz="4000" b="0" i="0" u="none" strike="noStrike" cap="none" normalizeH="0" baseline="0" dirty="0" err="1">
                <a:ln>
                  <a:noFill/>
                </a:ln>
                <a:solidFill>
                  <a:srgbClr val="0607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Табачковой</a:t>
            </a:r>
            <a:r>
              <a:rPr kumimoji="0" lang="ru-RU" altLang="ru-RU" sz="4000" b="0" i="0" u="none" strike="noStrike" cap="none" normalizeH="0" baseline="0" dirty="0">
                <a:ln>
                  <a:noFill/>
                </a:ln>
                <a:solidFill>
                  <a:srgbClr val="060708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фантазию на тему "Вишнёвого сада". Наша инсталляция - это лирическая зарисовка мгновения, когда вдруг всё, чем жили герои, становится прошлым после продажи вишнёвого сада. Заглядывающая в окно </a:t>
            </a:r>
            <a:r>
              <a:rPr lang="ru-RU" sz="4000" dirty="0">
                <a:solidFill>
                  <a:srgbClr val="06070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луна высвечивает на столе горящую лампу (всполохи воспоминаний) и стоящую рядом баночку с вишнёвым вареньем, которую достал из запасников старенький заботливый Фирс. А может, это символы вишнёвого сада в его когда-то бурном расцвете и сегодняшнем увядании. Цветы из тончайшей проволоки тоже образ уходящего времени: так, лёгкими штрихами, порой остается в памяти прожитое. Всё погружается в дымку прошлого. На краю стола лежит прощальное письмо ( в пьесе это, конечно, реплика) Любови Андреевны Раневской, а по всей композиции разлетелся осенний золотой листопад - торжество грусти и, несомненно, надежды на новую прекрасную жизнь».</a:t>
            </a:r>
            <a:endParaRPr lang="ru-RU" sz="4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4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AutoShape 8" descr="❤️">
            <a:extLst>
              <a:ext uri="{FF2B5EF4-FFF2-40B4-BE49-F238E27FC236}">
                <a16:creationId xmlns:a16="http://schemas.microsoft.com/office/drawing/2014/main" id="{1C70100F-5254-4A03-A5F0-C810CDB939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50" y="-539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896F22F-6737-4DEA-B4A8-B055560C7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368" y="2941687"/>
            <a:ext cx="8845451" cy="884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44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7537887" y="2002691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13" name="AutoShape 8" descr="❤️">
            <a:extLst>
              <a:ext uri="{FF2B5EF4-FFF2-40B4-BE49-F238E27FC236}">
                <a16:creationId xmlns:a16="http://schemas.microsoft.com/office/drawing/2014/main" id="{1C70100F-5254-4A03-A5F0-C810CDB939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50" y="-539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25A0CA-D9D7-4850-BC4D-06761A032141}"/>
              </a:ext>
            </a:extLst>
          </p:cNvPr>
          <p:cNvSpPr txBox="1"/>
          <p:nvPr/>
        </p:nvSpPr>
        <p:spPr>
          <a:xfrm>
            <a:off x="936091" y="3048993"/>
            <a:ext cx="9184748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Куратор проекта, Заместитель Главного редактора журнала «Сцена», Член Комиссии СТД РФ по театральному наследию Александр Михайлович Рубцов вручает именные Сертификаты участникам 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</a:t>
            </a:r>
            <a:r>
              <a:rPr lang="en-US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Семинара-</a:t>
            </a:r>
            <a:r>
              <a:rPr lang="ru-RU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лаборатории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D7A7FD-65A7-4B9B-9675-D9FFC8F2A1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293" b="20757"/>
          <a:stretch/>
        </p:blipFill>
        <p:spPr>
          <a:xfrm>
            <a:off x="12939774" y="1830388"/>
            <a:ext cx="8523288" cy="1075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491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"/>
          <p:cNvSpPr/>
          <p:nvPr/>
        </p:nvSpPr>
        <p:spPr>
          <a:xfrm>
            <a:off x="760601" y="3819900"/>
            <a:ext cx="10739400" cy="303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2681"/>
              </a:lnSpc>
              <a:spcBef>
                <a:spcPts val="0"/>
              </a:spcBef>
              <a:spcAft>
                <a:spcPts val="0"/>
              </a:spcAft>
              <a:buClr>
                <a:srgbClr val="616C72"/>
              </a:buClr>
              <a:buSzPts val="2200"/>
              <a:buFont typeface="Open Sans"/>
              <a:buNone/>
            </a:pPr>
            <a:endParaRPr sz="3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2198787" y="1677988"/>
            <a:ext cx="19989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indent="449580" algn="just">
              <a:lnSpc>
                <a:spcPct val="115000"/>
              </a:lnSpc>
              <a:spcAft>
                <a:spcPts val="800"/>
              </a:spcAft>
            </a:pPr>
            <a:endParaRPr lang="ru-RU" sz="4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7" name="Google Shape;57;p4"/>
          <p:cNvSpPr/>
          <p:nvPr/>
        </p:nvSpPr>
        <p:spPr>
          <a:xfrm>
            <a:off x="760601" y="12717575"/>
            <a:ext cx="3624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AEF"/>
              </a:buClr>
              <a:buSzPts val="2399"/>
              <a:buFont typeface="Arial"/>
              <a:buNone/>
            </a:pPr>
            <a:r>
              <a:rPr lang="en-US" sz="2399" b="0" i="0" u="none" strike="noStrike" cap="none">
                <a:solidFill>
                  <a:srgbClr val="FFFAEF"/>
                </a:solidFill>
                <a:latin typeface="Arial"/>
                <a:ea typeface="Arial"/>
                <a:cs typeface="Arial"/>
                <a:sym typeface="Arial"/>
              </a:rPr>
              <a:t>ЛЮБОЙ ТЕКСТ</a:t>
            </a:r>
            <a:endParaRPr sz="2399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E5CF6C38-D5BA-46A6-8141-C5826526F1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41188" y="3836988"/>
            <a:ext cx="3173412" cy="31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09B2DD-B4DB-4E0E-95DF-D0EA2CBE8FA3}"/>
              </a:ext>
            </a:extLst>
          </p:cNvPr>
          <p:cNvSpPr txBox="1"/>
          <p:nvPr/>
        </p:nvSpPr>
        <p:spPr>
          <a:xfrm>
            <a:off x="6890187" y="1677988"/>
            <a:ext cx="1712950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4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800" dirty="0"/>
          </a:p>
        </p:txBody>
      </p:sp>
      <p:sp>
        <p:nvSpPr>
          <p:cNvPr id="13" name="AutoShape 8" descr="❤️">
            <a:extLst>
              <a:ext uri="{FF2B5EF4-FFF2-40B4-BE49-F238E27FC236}">
                <a16:creationId xmlns:a16="http://schemas.microsoft.com/office/drawing/2014/main" id="{1C70100F-5254-4A03-A5F0-C810CDB939C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50" y="-539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3BD37E-1803-40C5-BC18-5E9C24F27F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6945"/>
          <a:stretch/>
        </p:blipFill>
        <p:spPr>
          <a:xfrm>
            <a:off x="869718" y="2215412"/>
            <a:ext cx="6670208" cy="984885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7ED0749-F3EC-43C9-8E54-11E8EF1344E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27" b="19079"/>
          <a:stretch/>
        </p:blipFill>
        <p:spPr>
          <a:xfrm>
            <a:off x="7929078" y="2081685"/>
            <a:ext cx="7683034" cy="995632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333315D-4722-4D0B-8219-07F9C793EB6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89" b="19305"/>
          <a:stretch/>
        </p:blipFill>
        <p:spPr>
          <a:xfrm>
            <a:off x="15933712" y="2030968"/>
            <a:ext cx="7859737" cy="1003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990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5" title="плашка_большая.png"/>
          <p:cNvPicPr preferRelativeResize="0"/>
          <p:nvPr/>
        </p:nvPicPr>
        <p:blipFill rotWithShape="1">
          <a:blip r:embed="rId3">
            <a:alphaModFix/>
          </a:blip>
          <a:srcRect t="5970" b="5962"/>
          <a:stretch/>
        </p:blipFill>
        <p:spPr>
          <a:xfrm>
            <a:off x="-1" y="1172549"/>
            <a:ext cx="24387175" cy="125434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5"/>
          <p:cNvSpPr/>
          <p:nvPr/>
        </p:nvSpPr>
        <p:spPr>
          <a:xfrm>
            <a:off x="20572148" y="13145108"/>
            <a:ext cx="3086400" cy="4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20584850" y="13157808"/>
            <a:ext cx="30738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23087086" y="12699485"/>
            <a:ext cx="5079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1B1B1"/>
              </a:buClr>
              <a:buSzPts val="2397"/>
              <a:buFont typeface="Arial"/>
              <a:buNone/>
            </a:pPr>
            <a:endParaRPr sz="2397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"/>
          <p:cNvSpPr/>
          <p:nvPr/>
        </p:nvSpPr>
        <p:spPr>
          <a:xfrm>
            <a:off x="12947582" y="4363669"/>
            <a:ext cx="109839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1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1EA88B-1520-450E-8A07-286C6B0B1F6C}"/>
              </a:ext>
            </a:extLst>
          </p:cNvPr>
          <p:cNvSpPr txBox="1"/>
          <p:nvPr/>
        </p:nvSpPr>
        <p:spPr>
          <a:xfrm>
            <a:off x="1251742" y="2501583"/>
            <a:ext cx="21883688" cy="8712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Дорогие друзья, коллеги, участники VII Семинара‑лаборатории «Музей и архив театра: проблемы и направления развития» в Челябинске! </a:t>
            </a:r>
            <a:r>
              <a:rPr lang="ru-RU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Наш 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Семинар </a:t>
            </a:r>
            <a:r>
              <a:rPr lang="ru-RU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преследует простую цель: через наши занятия показать успешный опыт, познакомить работников театра из разных регионов друг с другом, чтобы вы имели возможность прямого контакта и прямого обмена своими знаниями и своим опытом. И, конечно, расширить ваше представление о том, что такое музейное дело. Как оно организуется, по каким принципам и правилам существует. Познакомить с азами этого дела, базой этого дела. </a:t>
            </a:r>
            <a:endParaRPr lang="ru-RU" sz="4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всем за то, что приехали, включились в работу, по‑настоящему творили вместе с нами на мастер‑классах, обсуждали, спорили, предлагали, искали решения важных вопросов, касающихся архивов театров, на наших встречах. В этой лаборатории особенно чувствовалась атмосфера настоящего профессионального сообщества: открытого, неравнодушного, готового поддерживать друг друга. И это — ваша заслуга. Пусть всё, что родилось здесь — идеи, эскизы, размышления, новые знакомства, — найдёт своё продолжение в ваших театрах, в ваших проектах. </a:t>
            </a:r>
          </a:p>
        </p:txBody>
      </p:sp>
    </p:spTree>
    <p:extLst>
      <p:ext uri="{BB962C8B-B14F-4D97-AF65-F5344CB8AC3E}">
        <p14:creationId xmlns:p14="http://schemas.microsoft.com/office/powerpoint/2010/main" val="32593380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2624</Words>
  <Application>Microsoft Macintosh PowerPoint</Application>
  <PresentationFormat>Произвольный</PresentationFormat>
  <Paragraphs>151</Paragraphs>
  <Slides>35</Slides>
  <Notes>35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3" baseType="lpstr">
      <vt:lpstr>Arial</vt:lpstr>
      <vt:lpstr>Times New Roman</vt:lpstr>
      <vt:lpstr>Calibri</vt:lpstr>
      <vt:lpstr>Cormorant Garamond</vt:lpstr>
      <vt:lpstr>Bodoni MT Black</vt:lpstr>
      <vt:lpstr>Open Sans</vt:lpstr>
      <vt:lpstr>Great Vibes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Sonya Krikunenko</cp:lastModifiedBy>
  <cp:revision>2</cp:revision>
  <dcterms:modified xsi:type="dcterms:W3CDTF">2026-07-03T14:00:11Z</dcterms:modified>
</cp:coreProperties>
</file>